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2" r:id="rId3"/>
    <p:sldId id="263" r:id="rId4"/>
    <p:sldId id="264" r:id="rId5"/>
    <p:sldId id="259" r:id="rId6"/>
    <p:sldId id="265" r:id="rId7"/>
    <p:sldId id="258" r:id="rId8"/>
    <p:sldId id="274" r:id="rId9"/>
    <p:sldId id="266" r:id="rId10"/>
    <p:sldId id="273" r:id="rId11"/>
    <p:sldId id="279" r:id="rId12"/>
    <p:sldId id="267" r:id="rId13"/>
    <p:sldId id="269" r:id="rId14"/>
    <p:sldId id="271" r:id="rId15"/>
    <p:sldId id="272" r:id="rId16"/>
    <p:sldId id="278" r:id="rId17"/>
    <p:sldId id="275" r:id="rId18"/>
    <p:sldId id="280" r:id="rId19"/>
    <p:sldId id="281" r:id="rId20"/>
    <p:sldId id="257" r:id="rId21"/>
    <p:sldId id="282" r:id="rId22"/>
    <p:sldId id="270" r:id="rId23"/>
    <p:sldId id="277" r:id="rId2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 autoAdjust="0"/>
    <p:restoredTop sz="94660"/>
  </p:normalViewPr>
  <p:slideViewPr>
    <p:cSldViewPr>
      <p:cViewPr varScale="1">
        <p:scale>
          <a:sx n="80" d="100"/>
          <a:sy n="80" d="100"/>
        </p:scale>
        <p:origin x="-10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E0EA0-849C-4FF2-837B-9F6E0E66F0F0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C6593-B0E5-470A-B3DB-2A0DF1BD0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A4FF-5F30-4B5B-8810-45FC872F5136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CC8A4-B7EE-4C68-B07D-B486372E46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C9D2E-81AB-4C57-BC29-D7BCAD6F88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C9D2E-81AB-4C57-BC29-D7BCAD6F88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C9D2E-81AB-4C57-BC29-D7BCAD6F88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88A5-84E3-4771-8092-F9834477175E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1820-A526-4797-8B2D-26BAF5D29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88A5-84E3-4771-8092-F9834477175E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1820-A526-4797-8B2D-26BAF5D29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88A5-84E3-4771-8092-F9834477175E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1820-A526-4797-8B2D-26BAF5D29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88A5-84E3-4771-8092-F9834477175E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1820-A526-4797-8B2D-26BAF5D29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88A5-84E3-4771-8092-F9834477175E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1820-A526-4797-8B2D-26BAF5D29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88A5-84E3-4771-8092-F9834477175E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1820-A526-4797-8B2D-26BAF5D29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88A5-84E3-4771-8092-F9834477175E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1820-A526-4797-8B2D-26BAF5D29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88A5-84E3-4771-8092-F9834477175E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1820-A526-4797-8B2D-26BAF5D29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88A5-84E3-4771-8092-F9834477175E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1820-A526-4797-8B2D-26BAF5D29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88A5-84E3-4771-8092-F9834477175E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1820-A526-4797-8B2D-26BAF5D29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88A5-84E3-4771-8092-F9834477175E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1820-A526-4797-8B2D-26BAF5D29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A88A5-84E3-4771-8092-F9834477175E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21820-A526-4797-8B2D-26BAF5D29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38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Image result for cabrillo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Image result for cabrillo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Image result for cabrillo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VTP-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495800"/>
            <a:ext cx="3937000" cy="2362200"/>
          </a:xfrm>
          <a:prstGeom prst="rect">
            <a:avLst/>
          </a:prstGeom>
        </p:spPr>
      </p:pic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029200"/>
            <a:ext cx="3124200" cy="1408090"/>
          </a:xfrm>
          <a:prstGeom prst="rect">
            <a:avLst/>
          </a:prstGeom>
          <a:noFill/>
        </p:spPr>
      </p:pic>
      <p:pic>
        <p:nvPicPr>
          <p:cNvPr id="23555" name="Picture 3" descr="\\MYCLOUDEX2ULTRA\Public\Terry Docs\LAG\Camo to Campus\Cover\student 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1000"/>
            <a:ext cx="6802517" cy="4343400"/>
          </a:xfrm>
          <a:prstGeom prst="rect">
            <a:avLst/>
          </a:prstGeom>
          <a:noFill/>
        </p:spPr>
      </p:pic>
      <p:pic>
        <p:nvPicPr>
          <p:cNvPr id="1026" name="Picture 2" descr="Image result for veteran al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1" y="4607076"/>
            <a:ext cx="1600200" cy="1993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Veteran Student Strengths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1219200"/>
            <a:ext cx="58674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Veterans </a:t>
            </a:r>
            <a:r>
              <a:rPr lang="en-US" sz="2000" dirty="0"/>
              <a:t>have already held jobs and understand the </a:t>
            </a:r>
            <a:r>
              <a:rPr lang="en-US" sz="2000" dirty="0" smtClean="0"/>
              <a:t> </a:t>
            </a:r>
          </a:p>
          <a:p>
            <a:pPr fontAlgn="base"/>
            <a:r>
              <a:rPr lang="en-US" sz="2000" dirty="0"/>
              <a:t> </a:t>
            </a:r>
            <a:r>
              <a:rPr lang="en-US" sz="2000" dirty="0" smtClean="0"/>
              <a:t>  significance </a:t>
            </a:r>
            <a:r>
              <a:rPr lang="en-US" sz="2000" dirty="0"/>
              <a:t>of </a:t>
            </a:r>
            <a:r>
              <a:rPr lang="en-US" sz="2000" dirty="0" smtClean="0"/>
              <a:t>deadlines</a:t>
            </a:r>
          </a:p>
          <a:p>
            <a:pPr fontAlgn="base"/>
            <a:endParaRPr lang="en-US" sz="500" dirty="0"/>
          </a:p>
          <a:p>
            <a:pPr fontAlgn="base">
              <a:buFont typeface="Arial" pitchFamily="34" charset="0"/>
              <a:buChar char="•"/>
            </a:pPr>
            <a:r>
              <a:rPr lang="en-US" sz="2000" dirty="0" smtClean="0"/>
              <a:t> Veterans </a:t>
            </a:r>
            <a:r>
              <a:rPr lang="en-US" sz="2000" dirty="0"/>
              <a:t>are respectful of </a:t>
            </a:r>
            <a:r>
              <a:rPr lang="en-US" sz="2000" dirty="0" smtClean="0"/>
              <a:t>authority</a:t>
            </a:r>
          </a:p>
          <a:p>
            <a:pPr fontAlgn="base"/>
            <a:endParaRPr lang="en-US" sz="500" dirty="0"/>
          </a:p>
          <a:p>
            <a:pPr fontAlgn="base">
              <a:buFont typeface="Arial" pitchFamily="34" charset="0"/>
              <a:buChar char="•"/>
            </a:pPr>
            <a:r>
              <a:rPr lang="en-US" sz="2000" dirty="0" smtClean="0"/>
              <a:t> Veterans </a:t>
            </a:r>
            <a:r>
              <a:rPr lang="en-US" sz="2000" dirty="0"/>
              <a:t>are adept at communicating and speaking </a:t>
            </a:r>
            <a:endParaRPr lang="en-US" sz="2000" dirty="0" smtClean="0"/>
          </a:p>
          <a:p>
            <a:pPr fontAlgn="base"/>
            <a:r>
              <a:rPr lang="en-US" sz="2000" dirty="0"/>
              <a:t> </a:t>
            </a:r>
            <a:r>
              <a:rPr lang="en-US" sz="2000" dirty="0" smtClean="0"/>
              <a:t>  with </a:t>
            </a:r>
            <a:r>
              <a:rPr lang="en-US" sz="2000" dirty="0"/>
              <a:t>clarity and </a:t>
            </a:r>
            <a:r>
              <a:rPr lang="en-US" sz="2000" dirty="0" smtClean="0"/>
              <a:t>conviction</a:t>
            </a:r>
          </a:p>
          <a:p>
            <a:pPr fontAlgn="base"/>
            <a:endParaRPr lang="en-US" sz="500" dirty="0"/>
          </a:p>
          <a:p>
            <a:pPr fontAlgn="base">
              <a:buFont typeface="Arial" pitchFamily="34" charset="0"/>
              <a:buChar char="•"/>
            </a:pPr>
            <a:r>
              <a:rPr lang="en-US" sz="2000" dirty="0" smtClean="0"/>
              <a:t> Veterans </a:t>
            </a:r>
            <a:r>
              <a:rPr lang="en-US" sz="2000" dirty="0"/>
              <a:t>are culturally literate; many have traveled to </a:t>
            </a:r>
            <a:endParaRPr lang="en-US" sz="2000" dirty="0" smtClean="0"/>
          </a:p>
          <a:p>
            <a:pPr fontAlgn="base"/>
            <a:r>
              <a:rPr lang="en-US" sz="2000" dirty="0"/>
              <a:t> </a:t>
            </a:r>
            <a:r>
              <a:rPr lang="en-US" sz="2000" dirty="0" smtClean="0"/>
              <a:t>  foreign </a:t>
            </a:r>
            <a:r>
              <a:rPr lang="en-US" sz="2000" dirty="0"/>
              <a:t>lands and worked with a diverse military </a:t>
            </a:r>
            <a:r>
              <a:rPr lang="en-US" sz="2000" dirty="0" smtClean="0"/>
              <a:t>  </a:t>
            </a:r>
          </a:p>
          <a:p>
            <a:pPr fontAlgn="base"/>
            <a:r>
              <a:rPr lang="en-US" sz="2000" dirty="0"/>
              <a:t> </a:t>
            </a:r>
            <a:r>
              <a:rPr lang="en-US" sz="2000" dirty="0" smtClean="0"/>
              <a:t>  workforce</a:t>
            </a:r>
          </a:p>
          <a:p>
            <a:pPr fontAlgn="base"/>
            <a:endParaRPr lang="en-US" sz="500" dirty="0"/>
          </a:p>
          <a:p>
            <a:pPr fontAlgn="base">
              <a:buFont typeface="Arial" pitchFamily="34" charset="0"/>
              <a:buChar char="•"/>
            </a:pPr>
            <a:r>
              <a:rPr lang="en-US" sz="2000" dirty="0" smtClean="0"/>
              <a:t> Veterans </a:t>
            </a:r>
            <a:r>
              <a:rPr lang="en-US" sz="2000" dirty="0"/>
              <a:t>are committed to being held to a high </a:t>
            </a:r>
            <a:endParaRPr lang="en-US" sz="2000" dirty="0" smtClean="0"/>
          </a:p>
          <a:p>
            <a:pPr fontAlgn="base"/>
            <a:r>
              <a:rPr lang="en-US" sz="2000" dirty="0"/>
              <a:t> </a:t>
            </a:r>
            <a:r>
              <a:rPr lang="en-US" sz="2000" dirty="0" smtClean="0"/>
              <a:t>  standard</a:t>
            </a:r>
          </a:p>
          <a:p>
            <a:pPr fontAlgn="base"/>
            <a:endParaRPr lang="en-US" sz="500" dirty="0"/>
          </a:p>
          <a:p>
            <a:pPr fontAlgn="base">
              <a:buFont typeface="Arial" pitchFamily="34" charset="0"/>
              <a:buChar char="•"/>
            </a:pPr>
            <a:r>
              <a:rPr lang="en-US" sz="2000" dirty="0" smtClean="0"/>
              <a:t> Veterans </a:t>
            </a:r>
            <a:r>
              <a:rPr lang="en-US" sz="2000" dirty="0"/>
              <a:t>are disciplined and resilient</a:t>
            </a:r>
          </a:p>
        </p:txBody>
      </p:sp>
      <p:pic>
        <p:nvPicPr>
          <p:cNvPr id="28674" name="Picture 2" descr="Image result for student veter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429000"/>
            <a:ext cx="3200400" cy="2217738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33400"/>
            <a:ext cx="217232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VTP-Logo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5181600"/>
            <a:ext cx="3937000" cy="2362200"/>
          </a:xfrm>
          <a:prstGeom prst="rect">
            <a:avLst/>
          </a:prstGeom>
        </p:spPr>
      </p:pic>
      <p:pic>
        <p:nvPicPr>
          <p:cNvPr id="28677" name="Picture 5" descr="Image result for student vete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029200"/>
            <a:ext cx="3048000" cy="1627188"/>
          </a:xfrm>
          <a:prstGeom prst="rect">
            <a:avLst/>
          </a:prstGeom>
          <a:noFill/>
        </p:spPr>
      </p:pic>
      <p:pic>
        <p:nvPicPr>
          <p:cNvPr id="28679" name="Picture 7" descr="Image result for student vetera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399" y="5029200"/>
            <a:ext cx="2377315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TP-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5181600"/>
            <a:ext cx="3937000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1910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“If it wasn’t for my brothers and sisters in the SVA, I wouldn’t be here right now. All this [college] is way different than I thought it would be. The classes are the easy part.  It’s all the other stuff” </a:t>
            </a:r>
            <a:endParaRPr lang="en-US" sz="2800" dirty="0"/>
          </a:p>
        </p:txBody>
      </p:sp>
      <p:pic>
        <p:nvPicPr>
          <p:cNvPr id="37890" name="Picture 2" descr="Image result for veteran stud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8600"/>
            <a:ext cx="4648200" cy="3907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Transition Issues Veterans </a:t>
            </a:r>
          </a:p>
          <a:p>
            <a:pPr algn="ctr"/>
            <a:r>
              <a:rPr lang="en-US" sz="4000" b="1" dirty="0" smtClean="0"/>
              <a:t>Encounter as Students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16764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en-US" sz="2000" dirty="0" smtClean="0"/>
              <a:t> Having </a:t>
            </a:r>
            <a:r>
              <a:rPr lang="en-US" sz="2000" dirty="0"/>
              <a:t>taken a break in their education, they may feel rusty as students, require refresher support, particularly with math and writing </a:t>
            </a:r>
            <a:r>
              <a:rPr lang="en-US" sz="2000" dirty="0" smtClean="0"/>
              <a:t>papers</a:t>
            </a:r>
          </a:p>
          <a:p>
            <a:pPr fontAlgn="base"/>
            <a:endParaRPr lang="en-US" sz="800" dirty="0"/>
          </a:p>
          <a:p>
            <a:pPr fontAlgn="base">
              <a:buFont typeface="Arial" pitchFamily="34" charset="0"/>
              <a:buChar char="•"/>
            </a:pPr>
            <a:r>
              <a:rPr lang="en-US" sz="2000" dirty="0" smtClean="0"/>
              <a:t> Unclear </a:t>
            </a:r>
            <a:r>
              <a:rPr lang="en-US" sz="2000" dirty="0"/>
              <a:t>major / minor and career </a:t>
            </a:r>
            <a:r>
              <a:rPr lang="en-US" sz="2000" dirty="0" smtClean="0"/>
              <a:t>goals</a:t>
            </a:r>
          </a:p>
          <a:p>
            <a:pPr fontAlgn="base"/>
            <a:endParaRPr lang="en-US" sz="800" dirty="0"/>
          </a:p>
          <a:p>
            <a:pPr fontAlgn="base">
              <a:buFont typeface="Arial" pitchFamily="34" charset="0"/>
              <a:buChar char="•"/>
            </a:pPr>
            <a:r>
              <a:rPr lang="en-US" sz="2000" dirty="0" smtClean="0"/>
              <a:t> Not </a:t>
            </a:r>
            <a:r>
              <a:rPr lang="en-US" sz="2000" dirty="0"/>
              <a:t>being able to relate to their younger </a:t>
            </a:r>
            <a:r>
              <a:rPr lang="en-US" sz="2000" dirty="0" smtClean="0"/>
              <a:t>peers</a:t>
            </a:r>
          </a:p>
          <a:p>
            <a:pPr fontAlgn="base"/>
            <a:endParaRPr lang="en-US" sz="800" dirty="0"/>
          </a:p>
          <a:p>
            <a:pPr fontAlgn="base">
              <a:buFont typeface="Arial" pitchFamily="34" charset="0"/>
              <a:buChar char="•"/>
            </a:pPr>
            <a:r>
              <a:rPr lang="en-US" sz="2000" dirty="0" smtClean="0"/>
              <a:t> Isolation</a:t>
            </a:r>
            <a:r>
              <a:rPr lang="en-US" sz="2000" dirty="0"/>
              <a:t>; commuting to campus and balancing other life commitments (i.e. family and work responsibilities) that prevent them from participating in activities that would connect them to their college </a:t>
            </a:r>
            <a:r>
              <a:rPr lang="en-US" sz="2000" dirty="0" smtClean="0"/>
              <a:t>community</a:t>
            </a:r>
          </a:p>
          <a:p>
            <a:pPr fontAlgn="base"/>
            <a:endParaRPr lang="en-US" sz="800" dirty="0"/>
          </a:p>
          <a:p>
            <a:pPr fontAlgn="base">
              <a:buFont typeface="Arial" pitchFamily="34" charset="0"/>
              <a:buChar char="•"/>
            </a:pPr>
            <a:r>
              <a:rPr lang="en-US" sz="2000" dirty="0" smtClean="0"/>
              <a:t> Assumptions </a:t>
            </a:r>
            <a:r>
              <a:rPr lang="en-US" sz="2000" dirty="0"/>
              <a:t>– the “hero to ticking time bomb” beliefs that all veterans are either heroes who experienced intensive combat or they have PTSD and are about to violently explode</a:t>
            </a:r>
          </a:p>
          <a:p>
            <a:pPr fontAlgn="base"/>
            <a:endParaRPr lang="en-US" sz="800" dirty="0" smtClean="0"/>
          </a:p>
          <a:p>
            <a:pPr fontAlgn="base">
              <a:buFont typeface="Arial" pitchFamily="34" charset="0"/>
              <a:buChar char="•"/>
            </a:pPr>
            <a:r>
              <a:rPr lang="en-US" sz="2000" dirty="0" smtClean="0"/>
              <a:t> Balancing </a:t>
            </a:r>
            <a:r>
              <a:rPr lang="en-US" sz="2000" dirty="0"/>
              <a:t>their involvement in the National Guard or Reserves with attending </a:t>
            </a:r>
            <a:r>
              <a:rPr lang="en-US" sz="2000" dirty="0" smtClean="0"/>
              <a:t>school</a:t>
            </a:r>
          </a:p>
        </p:txBody>
      </p:sp>
      <p:pic>
        <p:nvPicPr>
          <p:cNvPr id="20483" name="Picture 3" descr="https://media.licdn.com/mpr/mpr/AAEAAQAAAAAAAAjFAAAAJGUwNTkzZTVjLTQ5NzgtNDUwOC04MWViLTQ2MWFhMmRlZDQ5Y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8600"/>
            <a:ext cx="2362200" cy="1352550"/>
          </a:xfrm>
          <a:prstGeom prst="rect">
            <a:avLst/>
          </a:prstGeom>
          <a:noFill/>
        </p:spPr>
      </p:pic>
      <p:pic>
        <p:nvPicPr>
          <p:cNvPr id="6" name="Picture 5" descr="VTP-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5181600"/>
            <a:ext cx="39370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Negative/Offensive </a:t>
            </a:r>
          </a:p>
          <a:p>
            <a:pPr algn="ctr"/>
            <a:r>
              <a:rPr lang="en-US" sz="4400" b="1" dirty="0" smtClean="0"/>
              <a:t>Questions &amp; Comments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609600" y="46482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“Alex, you </a:t>
            </a:r>
            <a:r>
              <a:rPr lang="en-US" sz="2400" dirty="0"/>
              <a:t>served in Iraq, what do you think about the military’s role in enforcing laws along the U.S. and Mexico border</a:t>
            </a:r>
            <a:r>
              <a:rPr lang="en-US" sz="2400" dirty="0" smtClean="0"/>
              <a:t>?”</a:t>
            </a:r>
            <a:endParaRPr lang="en-US" sz="2400" dirty="0"/>
          </a:p>
        </p:txBody>
      </p:sp>
      <p:pic>
        <p:nvPicPr>
          <p:cNvPr id="18434" name="Picture 2" descr="Image result for college cl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47800"/>
            <a:ext cx="4419600" cy="2940735"/>
          </a:xfrm>
          <a:prstGeom prst="rect">
            <a:avLst/>
          </a:prstGeom>
          <a:noFill/>
        </p:spPr>
      </p:pic>
      <p:pic>
        <p:nvPicPr>
          <p:cNvPr id="5" name="Picture 4" descr="VTP-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5181600"/>
            <a:ext cx="39370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0"/>
            <a:ext cx="502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Questions and comments </a:t>
            </a:r>
            <a:r>
              <a:rPr lang="en-US" sz="3600" b="1" dirty="0" smtClean="0"/>
              <a:t>you should </a:t>
            </a:r>
            <a:r>
              <a:rPr lang="en-US" sz="3600" b="1" u="sng" dirty="0" smtClean="0"/>
              <a:t>never</a:t>
            </a:r>
            <a:r>
              <a:rPr lang="en-US" sz="3600" b="1" dirty="0" smtClean="0"/>
              <a:t> pose </a:t>
            </a:r>
            <a:r>
              <a:rPr lang="en-US" sz="3600" b="1" dirty="0"/>
              <a:t>to a veteran: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438400"/>
            <a:ext cx="8382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en-US" sz="2800" dirty="0" smtClean="0"/>
              <a:t> I </a:t>
            </a:r>
            <a:r>
              <a:rPr lang="en-US" sz="2800" dirty="0"/>
              <a:t>see that you’re a veteran, are you </a:t>
            </a:r>
            <a:r>
              <a:rPr lang="en-US" sz="2800" i="1" dirty="0"/>
              <a:t>okay</a:t>
            </a:r>
            <a:r>
              <a:rPr lang="en-US" sz="2800" dirty="0" smtClean="0"/>
              <a:t>?</a:t>
            </a:r>
          </a:p>
          <a:p>
            <a:pPr fontAlgn="base"/>
            <a:endParaRPr lang="en-US" sz="800" dirty="0"/>
          </a:p>
          <a:p>
            <a:pPr fontAlgn="base">
              <a:buFont typeface="Arial" pitchFamily="34" charset="0"/>
              <a:buChar char="•"/>
            </a:pPr>
            <a:r>
              <a:rPr lang="en-US" sz="2800" dirty="0" smtClean="0"/>
              <a:t> Do </a:t>
            </a:r>
            <a:r>
              <a:rPr lang="en-US" sz="2800" dirty="0"/>
              <a:t>you think you might have PTSD</a:t>
            </a:r>
            <a:r>
              <a:rPr lang="en-US" sz="2800" dirty="0" smtClean="0"/>
              <a:t>?</a:t>
            </a:r>
          </a:p>
          <a:p>
            <a:pPr fontAlgn="base"/>
            <a:endParaRPr lang="en-US" sz="800" dirty="0"/>
          </a:p>
          <a:p>
            <a:pPr fontAlgn="base">
              <a:buFont typeface="Arial" pitchFamily="34" charset="0"/>
              <a:buChar char="•"/>
            </a:pPr>
            <a:r>
              <a:rPr lang="en-US" sz="2800" dirty="0" smtClean="0"/>
              <a:t> Have </a:t>
            </a:r>
            <a:r>
              <a:rPr lang="en-US" sz="2800" dirty="0"/>
              <a:t>you ever killed anyone</a:t>
            </a:r>
            <a:r>
              <a:rPr lang="en-US" sz="2800" dirty="0" smtClean="0"/>
              <a:t>?</a:t>
            </a:r>
          </a:p>
          <a:p>
            <a:pPr fontAlgn="base"/>
            <a:endParaRPr lang="en-US" sz="800" dirty="0"/>
          </a:p>
          <a:p>
            <a:pPr fontAlgn="base">
              <a:buFont typeface="Arial" pitchFamily="34" charset="0"/>
              <a:buChar char="•"/>
            </a:pPr>
            <a:r>
              <a:rPr lang="en-US" sz="2800" dirty="0" smtClean="0"/>
              <a:t> Did </a:t>
            </a:r>
            <a:r>
              <a:rPr lang="en-US" sz="2800" dirty="0"/>
              <a:t>you lose anyone over there</a:t>
            </a:r>
            <a:r>
              <a:rPr lang="en-US" sz="2800" dirty="0" smtClean="0"/>
              <a:t>?</a:t>
            </a:r>
          </a:p>
          <a:p>
            <a:pPr fontAlgn="base"/>
            <a:endParaRPr lang="en-US" sz="800" dirty="0"/>
          </a:p>
          <a:p>
            <a:pPr fontAlgn="base">
              <a:buFont typeface="Arial" pitchFamily="34" charset="0"/>
              <a:buChar char="•"/>
            </a:pPr>
            <a:r>
              <a:rPr lang="en-US" sz="2800" dirty="0" smtClean="0"/>
              <a:t> Do </a:t>
            </a:r>
            <a:r>
              <a:rPr lang="en-US" sz="2800" dirty="0"/>
              <a:t>you think we should be over there</a:t>
            </a:r>
            <a:r>
              <a:rPr lang="en-US" sz="2800" dirty="0" smtClean="0"/>
              <a:t>?</a:t>
            </a:r>
          </a:p>
          <a:p>
            <a:pPr fontAlgn="base"/>
            <a:endParaRPr lang="en-US" sz="800" dirty="0"/>
          </a:p>
          <a:p>
            <a:pPr fontAlgn="base">
              <a:buFont typeface="Arial" pitchFamily="34" charset="0"/>
              <a:buChar char="•"/>
            </a:pPr>
            <a:r>
              <a:rPr lang="en-US" sz="2800" dirty="0" smtClean="0"/>
              <a:t> I </a:t>
            </a:r>
            <a:r>
              <a:rPr lang="en-US" sz="2800" dirty="0"/>
              <a:t>don’t know about you, but I think the wars are  </a:t>
            </a:r>
            <a:endParaRPr lang="en-US" sz="2800" dirty="0" smtClean="0"/>
          </a:p>
          <a:p>
            <a:pPr fontAlgn="base"/>
            <a:r>
              <a:rPr lang="en-US" sz="2800" dirty="0"/>
              <a:t> </a:t>
            </a:r>
            <a:r>
              <a:rPr lang="en-US" sz="2800" dirty="0" smtClean="0"/>
              <a:t> big </a:t>
            </a:r>
            <a:r>
              <a:rPr lang="en-US" sz="2800" dirty="0"/>
              <a:t>waste</a:t>
            </a:r>
          </a:p>
        </p:txBody>
      </p:sp>
      <p:pic>
        <p:nvPicPr>
          <p:cNvPr id="30722" name="Picture 2" descr="Image result for professor talking to 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"/>
            <a:ext cx="3602648" cy="2095501"/>
          </a:xfrm>
          <a:prstGeom prst="rect">
            <a:avLst/>
          </a:prstGeom>
          <a:noFill/>
        </p:spPr>
      </p:pic>
      <p:pic>
        <p:nvPicPr>
          <p:cNvPr id="5" name="Picture 4" descr="VTP-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5181600"/>
            <a:ext cx="39370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Excellent Questions to Start a Conversation and Build Rapport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1828800"/>
            <a:ext cx="7543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en-US" sz="2400" dirty="0" smtClean="0"/>
              <a:t> I </a:t>
            </a:r>
            <a:r>
              <a:rPr lang="en-US" sz="2400" dirty="0"/>
              <a:t>see that you’re a veteran, thank you </a:t>
            </a:r>
            <a:endParaRPr lang="en-US" sz="2400" dirty="0" smtClean="0"/>
          </a:p>
          <a:p>
            <a:pPr fontAlgn="base"/>
            <a:r>
              <a:rPr lang="en-US" sz="2400" dirty="0"/>
              <a:t> </a:t>
            </a:r>
            <a:r>
              <a:rPr lang="en-US" sz="2400" dirty="0" smtClean="0"/>
              <a:t> for </a:t>
            </a:r>
            <a:r>
              <a:rPr lang="en-US" sz="2400" dirty="0"/>
              <a:t>your service </a:t>
            </a:r>
            <a:r>
              <a:rPr lang="en-US" sz="2400" dirty="0" smtClean="0"/>
              <a:t>and welcome </a:t>
            </a:r>
            <a:r>
              <a:rPr lang="en-US" sz="2400" dirty="0"/>
              <a:t>to </a:t>
            </a:r>
            <a:r>
              <a:rPr lang="en-US" sz="2400" dirty="0" smtClean="0"/>
              <a:t>campus</a:t>
            </a:r>
          </a:p>
          <a:p>
            <a:pPr fontAlgn="base"/>
            <a:endParaRPr lang="en-US" sz="800" dirty="0"/>
          </a:p>
          <a:p>
            <a:pPr fontAlgn="base">
              <a:buFont typeface="Arial" pitchFamily="34" charset="0"/>
              <a:buChar char="•"/>
            </a:pPr>
            <a:r>
              <a:rPr lang="en-US" sz="2400" dirty="0" smtClean="0"/>
              <a:t> We </a:t>
            </a:r>
            <a:r>
              <a:rPr lang="en-US" sz="2400" dirty="0"/>
              <a:t>have a student veterans organization on campus, </a:t>
            </a:r>
            <a:r>
              <a:rPr lang="en-US" sz="2400" dirty="0" smtClean="0"/>
              <a:t> </a:t>
            </a:r>
          </a:p>
          <a:p>
            <a:pPr fontAlgn="base"/>
            <a:r>
              <a:rPr lang="en-US" sz="2400" dirty="0"/>
              <a:t> </a:t>
            </a:r>
            <a:r>
              <a:rPr lang="en-US" sz="2400" dirty="0" smtClean="0"/>
              <a:t> would you </a:t>
            </a:r>
            <a:r>
              <a:rPr lang="en-US" sz="2400" dirty="0"/>
              <a:t>like their information</a:t>
            </a:r>
            <a:r>
              <a:rPr lang="en-US" sz="2400" dirty="0" smtClean="0"/>
              <a:t>?</a:t>
            </a:r>
          </a:p>
          <a:p>
            <a:pPr fontAlgn="base"/>
            <a:endParaRPr lang="en-US" sz="800" dirty="0"/>
          </a:p>
          <a:p>
            <a:pPr fontAlgn="base">
              <a:buFont typeface="Arial" pitchFamily="34" charset="0"/>
              <a:buChar char="•"/>
            </a:pPr>
            <a:r>
              <a:rPr lang="en-US" sz="2400" dirty="0" smtClean="0"/>
              <a:t> Do </a:t>
            </a:r>
            <a:r>
              <a:rPr lang="en-US" sz="2400" dirty="0"/>
              <a:t>you have any questions related to your benefits </a:t>
            </a:r>
            <a:r>
              <a:rPr lang="en-US" sz="2400" dirty="0" smtClean="0"/>
              <a:t>or</a:t>
            </a:r>
          </a:p>
          <a:p>
            <a:pPr fontAlgn="base"/>
            <a:r>
              <a:rPr lang="en-US" sz="2400" dirty="0"/>
              <a:t> </a:t>
            </a:r>
            <a:r>
              <a:rPr lang="en-US" sz="2400" dirty="0" smtClean="0"/>
              <a:t>  transition </a:t>
            </a:r>
            <a:r>
              <a:rPr lang="en-US" sz="2400" dirty="0"/>
              <a:t>that I can assist you with</a:t>
            </a:r>
            <a:r>
              <a:rPr lang="en-US" sz="2400" dirty="0" smtClean="0"/>
              <a:t>?</a:t>
            </a:r>
          </a:p>
          <a:p>
            <a:pPr fontAlgn="base"/>
            <a:endParaRPr lang="en-US" sz="800" dirty="0"/>
          </a:p>
          <a:p>
            <a:pPr fontAlgn="base">
              <a:buFont typeface="Arial" pitchFamily="34" charset="0"/>
              <a:buChar char="•"/>
            </a:pPr>
            <a:r>
              <a:rPr lang="en-US" sz="2400" dirty="0" smtClean="0"/>
              <a:t> If </a:t>
            </a:r>
            <a:r>
              <a:rPr lang="en-US" sz="2400" dirty="0"/>
              <a:t>you have a family, are you interested in assistive </a:t>
            </a:r>
            <a:r>
              <a:rPr lang="en-US" sz="2400" dirty="0" smtClean="0"/>
              <a:t> </a:t>
            </a:r>
          </a:p>
          <a:p>
            <a:pPr fontAlgn="base"/>
            <a:r>
              <a:rPr lang="en-US" sz="2400" dirty="0"/>
              <a:t> </a:t>
            </a:r>
            <a:r>
              <a:rPr lang="en-US" sz="2400" dirty="0" smtClean="0"/>
              <a:t> services</a:t>
            </a:r>
            <a:r>
              <a:rPr lang="en-US" sz="2400" dirty="0"/>
              <a:t>, </a:t>
            </a:r>
            <a:r>
              <a:rPr lang="en-US" sz="2400" dirty="0" smtClean="0"/>
              <a:t>such </a:t>
            </a:r>
            <a:r>
              <a:rPr lang="en-US" sz="2400" dirty="0"/>
              <a:t>as low-cost childcare</a:t>
            </a:r>
            <a:r>
              <a:rPr lang="en-US" sz="2400" dirty="0" smtClean="0"/>
              <a:t>?</a:t>
            </a:r>
          </a:p>
          <a:p>
            <a:pPr fontAlgn="base"/>
            <a:endParaRPr lang="en-US" sz="800" dirty="0"/>
          </a:p>
          <a:p>
            <a:pPr fontAlgn="base">
              <a:buFont typeface="Arial" pitchFamily="34" charset="0"/>
              <a:buChar char="•"/>
            </a:pPr>
            <a:r>
              <a:rPr lang="en-US" sz="2400" dirty="0" smtClean="0"/>
              <a:t> Veterans </a:t>
            </a:r>
            <a:r>
              <a:rPr lang="en-US" sz="2400" dirty="0"/>
              <a:t>I’ve worked with often feel a bit rusty when </a:t>
            </a:r>
            <a:r>
              <a:rPr lang="en-US" sz="2400" dirty="0" smtClean="0"/>
              <a:t> </a:t>
            </a:r>
          </a:p>
          <a:p>
            <a:pPr fontAlgn="base"/>
            <a:r>
              <a:rPr lang="en-US" sz="2400" dirty="0" smtClean="0"/>
              <a:t>   starting school</a:t>
            </a:r>
            <a:r>
              <a:rPr lang="en-US" sz="2400" dirty="0"/>
              <a:t>. We have a lot of helpful resources on </a:t>
            </a:r>
            <a:endParaRPr lang="en-US" sz="2400" dirty="0" smtClean="0"/>
          </a:p>
          <a:p>
            <a:pPr fontAlgn="base"/>
            <a:r>
              <a:rPr lang="en-US" sz="2400" dirty="0"/>
              <a:t> </a:t>
            </a:r>
            <a:r>
              <a:rPr lang="en-US" sz="2400" dirty="0" smtClean="0"/>
              <a:t>  campus </a:t>
            </a:r>
            <a:r>
              <a:rPr lang="en-US" sz="2400" dirty="0"/>
              <a:t>and I’m </a:t>
            </a:r>
            <a:r>
              <a:rPr lang="en-US" sz="2400" dirty="0" smtClean="0"/>
              <a:t>happy </a:t>
            </a:r>
            <a:r>
              <a:rPr lang="en-US" sz="2400" dirty="0"/>
              <a:t>to tell you about them.</a:t>
            </a:r>
          </a:p>
        </p:txBody>
      </p:sp>
      <p:pic>
        <p:nvPicPr>
          <p:cNvPr id="29698" name="Picture 2" descr="Image result for professor talking to 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2400"/>
            <a:ext cx="3041801" cy="2057400"/>
          </a:xfrm>
          <a:prstGeom prst="rect">
            <a:avLst/>
          </a:prstGeom>
          <a:noFill/>
        </p:spPr>
      </p:pic>
      <p:pic>
        <p:nvPicPr>
          <p:cNvPr id="5" name="Picture 4" descr="VTP-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5181600"/>
            <a:ext cx="39370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How Can I Effectively Work with Veterans?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001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If you are a Veteran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Speak the Language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Share Stories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362200"/>
            <a:ext cx="8001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If you are a Civilian (or a Veteran)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They will assess if you’re competent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Can you follow through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Can they count on you to provide answers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Do you respond to inquiries</a:t>
            </a:r>
            <a:endParaRPr lang="en-US" dirty="0"/>
          </a:p>
        </p:txBody>
      </p:sp>
      <p:pic>
        <p:nvPicPr>
          <p:cNvPr id="5" name="Picture 4" descr="VTP-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5181600"/>
            <a:ext cx="39370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419600"/>
            <a:ext cx="8001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Most Important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Be Authentic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Build Trust</a:t>
            </a:r>
          </a:p>
          <a:p>
            <a:endParaRPr lang="en-US" dirty="0"/>
          </a:p>
        </p:txBody>
      </p:sp>
      <p:pic>
        <p:nvPicPr>
          <p:cNvPr id="33794" name="Picture 2" descr="Image result for serving student veter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914400"/>
            <a:ext cx="3199711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0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Campus &amp; Community  Resources</a:t>
            </a:r>
            <a:endParaRPr lang="en-US" sz="4400" b="1" dirty="0"/>
          </a:p>
        </p:txBody>
      </p:sp>
      <p:pic>
        <p:nvPicPr>
          <p:cNvPr id="32770" name="Picture 2" descr="Image result for student veterans of ame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181600" cy="2878217"/>
          </a:xfrm>
          <a:prstGeom prst="rect">
            <a:avLst/>
          </a:prstGeom>
          <a:noFill/>
        </p:spPr>
      </p:pic>
      <p:pic>
        <p:nvPicPr>
          <p:cNvPr id="6" name="Picture 5" descr="VTP-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5029200"/>
            <a:ext cx="3937000" cy="2362200"/>
          </a:xfrm>
          <a:prstGeom prst="rect">
            <a:avLst/>
          </a:prstGeom>
        </p:spPr>
      </p:pic>
      <p:pic>
        <p:nvPicPr>
          <p:cNvPr id="32772" name="Picture 4" descr="Image result for cabrillo college veterans information cen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343400"/>
            <a:ext cx="4800600" cy="12459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2774" name="Picture 6" descr="Image result for career servic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5638800"/>
            <a:ext cx="2667000" cy="1086142"/>
          </a:xfrm>
          <a:prstGeom prst="rect">
            <a:avLst/>
          </a:prstGeom>
          <a:noFill/>
        </p:spPr>
      </p:pic>
      <p:pic>
        <p:nvPicPr>
          <p:cNvPr id="32782" name="Picture 14" descr="Image result for student servic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419600"/>
            <a:ext cx="2362200" cy="1296207"/>
          </a:xfrm>
          <a:prstGeom prst="rect">
            <a:avLst/>
          </a:prstGeom>
          <a:noFill/>
        </p:spPr>
      </p:pic>
      <p:pic>
        <p:nvPicPr>
          <p:cNvPr id="11266" name="Picture 2" descr="Image result for vf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066800"/>
            <a:ext cx="1468525" cy="1495425"/>
          </a:xfrm>
          <a:prstGeom prst="rect">
            <a:avLst/>
          </a:prstGeom>
          <a:noFill/>
        </p:spPr>
      </p:pic>
      <p:pic>
        <p:nvPicPr>
          <p:cNvPr id="11274" name="Picture 10" descr="Image result for american leg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914400"/>
            <a:ext cx="1828800" cy="1828800"/>
          </a:xfrm>
          <a:prstGeom prst="rect">
            <a:avLst/>
          </a:prstGeom>
          <a:noFill/>
        </p:spPr>
      </p:pic>
      <p:pic>
        <p:nvPicPr>
          <p:cNvPr id="11280" name="Picture 16" descr="Mcleague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2819400"/>
            <a:ext cx="1448396" cy="1450666"/>
          </a:xfrm>
          <a:prstGeom prst="rect">
            <a:avLst/>
          </a:prstGeom>
          <a:noFill/>
        </p:spPr>
      </p:pic>
      <p:pic>
        <p:nvPicPr>
          <p:cNvPr id="11282" name="Picture 18" descr="Image result for sv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5715000"/>
            <a:ext cx="1143000" cy="1143000"/>
          </a:xfrm>
          <a:prstGeom prst="rect">
            <a:avLst/>
          </a:prstGeom>
          <a:noFill/>
        </p:spPr>
      </p:pic>
      <p:pic>
        <p:nvPicPr>
          <p:cNvPr id="11284" name="Picture 20" descr="Image result for walmar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2743200"/>
            <a:ext cx="1295400" cy="1295400"/>
          </a:xfrm>
          <a:prstGeom prst="rect">
            <a:avLst/>
          </a:prstGeom>
          <a:noFill/>
        </p:spPr>
      </p:pic>
      <p:pic>
        <p:nvPicPr>
          <p:cNvPr id="11286" name="Picture 22" descr="Image result for sear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0" y="5867400"/>
            <a:ext cx="1311797" cy="590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TP-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5181600"/>
            <a:ext cx="3937000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FYE for Veterans – Best Practices</a:t>
            </a:r>
            <a:endParaRPr lang="en-US" sz="3600" b="1" dirty="0"/>
          </a:p>
        </p:txBody>
      </p:sp>
      <p:pic>
        <p:nvPicPr>
          <p:cNvPr id="4" name="Picture 4" descr="http://assets.rollingstone.com/assets/2015/article/american-idiot-why-billy-madison-is-still-adam-sandlers-best-movie-20150421/192699/medium_rect/1429281898/720x405-MCDBIMA_EC007_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6096000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685800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Using Your GI Bill</a:t>
            </a:r>
            <a:endParaRPr lang="en-US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51054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….exactly how it feels</a:t>
            </a:r>
            <a:endParaRPr lang="en-US" sz="4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osephponnou.com/wp-content/uploads/2015/07/follow-the-ru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6096000" cy="396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3810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Rules are meant to be….</a:t>
            </a:r>
            <a:endParaRPr lang="en-US" sz="5400" b="1" dirty="0"/>
          </a:p>
        </p:txBody>
      </p:sp>
      <p:pic>
        <p:nvPicPr>
          <p:cNvPr id="7" name="Picture 6" descr="VTP Thumbn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5867400"/>
            <a:ext cx="2286000" cy="789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I am a coach</a:t>
            </a:r>
            <a:endParaRPr lang="en-US" b="1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66800"/>
            <a:ext cx="3614466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3599704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 rot="2033277">
            <a:off x="6557970" y="243347"/>
            <a:ext cx="313517" cy="175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VTP-Logo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5029200"/>
            <a:ext cx="39370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4915572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14400"/>
            <a:ext cx="4388381" cy="376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0675" y="3343275"/>
            <a:ext cx="4267200" cy="301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VTP-Logo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4953000"/>
            <a:ext cx="39370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152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You Are Part of a Movement</a:t>
            </a:r>
            <a:endParaRPr lang="en-US" sz="4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unlimited-personal-development.com/wordpress/wp-content/uploads/2014/08/there-are-no-secrets-to-suc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1"/>
            <a:ext cx="9144000" cy="5943601"/>
          </a:xfrm>
          <a:prstGeom prst="rect">
            <a:avLst/>
          </a:prstGeom>
          <a:noFill/>
        </p:spPr>
      </p:pic>
      <p:pic>
        <p:nvPicPr>
          <p:cNvPr id="4" name="Picture 3" descr="VTP Thumbn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5867400"/>
            <a:ext cx="2286000" cy="78970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Resources</a:t>
            </a:r>
            <a:endParaRPr lang="en-US" sz="4400" b="1" dirty="0"/>
          </a:p>
        </p:txBody>
      </p:sp>
      <p:pic>
        <p:nvPicPr>
          <p:cNvPr id="3" name="Picture 2" descr="VTP-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5181600"/>
            <a:ext cx="3937000" cy="2362200"/>
          </a:xfrm>
          <a:prstGeom prst="rect">
            <a:avLst/>
          </a:prstGeom>
        </p:spPr>
      </p:pic>
      <p:pic>
        <p:nvPicPr>
          <p:cNvPr id="6" name="Picture 5" descr="CTC Front 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3282">
            <a:off x="2300854" y="1034323"/>
            <a:ext cx="1976666" cy="2962778"/>
          </a:xfrm>
          <a:prstGeom prst="rect">
            <a:avLst/>
          </a:prstGeom>
        </p:spPr>
      </p:pic>
      <p:pic>
        <p:nvPicPr>
          <p:cNvPr id="7" name="Picture 2" descr="C:\Users\TERRY\Accounts\LAG\Designer\Infusionsoft\LDC Vet 1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8109">
            <a:off x="390140" y="641921"/>
            <a:ext cx="1967732" cy="2817271"/>
          </a:xfrm>
          <a:prstGeom prst="rect">
            <a:avLst/>
          </a:prstGeom>
          <a:noFill/>
        </p:spPr>
      </p:pic>
      <p:pic>
        <p:nvPicPr>
          <p:cNvPr id="8" name="Picture 3" descr="C:\Users\TERRY\Accounts\LAG\Designer\Infusionsoft\veterans-gui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191000"/>
            <a:ext cx="1828800" cy="1291590"/>
          </a:xfrm>
          <a:prstGeom prst="rect">
            <a:avLst/>
          </a:prstGeom>
          <a:noFill/>
        </p:spPr>
      </p:pic>
      <p:pic>
        <p:nvPicPr>
          <p:cNvPr id="9" name="Picture 4" descr="C:\Users\TERRY\Accounts\LAG\Designer\Infusionsoft\Essentials_VetsCampusSupport_2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886200"/>
            <a:ext cx="1883753" cy="1330401"/>
          </a:xfrm>
          <a:prstGeom prst="rect">
            <a:avLst/>
          </a:prstGeom>
          <a:noFill/>
        </p:spPr>
      </p:pic>
      <p:pic>
        <p:nvPicPr>
          <p:cNvPr id="10" name="Picture 9" descr="Front Cov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990600"/>
            <a:ext cx="3657600" cy="4734296"/>
          </a:xfrm>
          <a:prstGeom prst="rect">
            <a:avLst/>
          </a:prstGeom>
        </p:spPr>
      </p:pic>
      <p:pic>
        <p:nvPicPr>
          <p:cNvPr id="11" name="Picture 10" descr="Module 6 promo ima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5334000"/>
            <a:ext cx="2286000" cy="137832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34290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www.CollegeTransitionPublishing.com/FYEVET</a:t>
            </a:r>
            <a:endParaRPr lang="en-US" sz="3200" b="1" dirty="0"/>
          </a:p>
        </p:txBody>
      </p:sp>
      <p:pic>
        <p:nvPicPr>
          <p:cNvPr id="4098" name="Picture 2" descr="Face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114800"/>
            <a:ext cx="381000" cy="3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twit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572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0" y="4114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www.facebook.com/CollegeTransitionPublishing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4572000"/>
            <a:ext cx="487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collegetrans</a:t>
            </a:r>
            <a:endParaRPr lang="en-US" dirty="0"/>
          </a:p>
        </p:txBody>
      </p:sp>
      <p:pic>
        <p:nvPicPr>
          <p:cNvPr id="16" name="Picture 15" descr="VTP Thumbna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5638800"/>
            <a:ext cx="2590800" cy="895003"/>
          </a:xfrm>
          <a:prstGeom prst="rect">
            <a:avLst/>
          </a:prstGeom>
        </p:spPr>
      </p:pic>
      <p:pic>
        <p:nvPicPr>
          <p:cNvPr id="14" name="Picture 13" descr="headshot 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0" y="914400"/>
            <a:ext cx="1371600" cy="1773936"/>
          </a:xfrm>
          <a:prstGeom prst="rect">
            <a:avLst/>
          </a:prstGeom>
        </p:spPr>
      </p:pic>
      <p:pic>
        <p:nvPicPr>
          <p:cNvPr id="15" name="Picture 14" descr="Dustin Head Shot B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914400"/>
            <a:ext cx="1324870" cy="17293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19200" y="2743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Dr. Nicholas J. Osborne</a:t>
            </a:r>
          </a:p>
          <a:p>
            <a:endParaRPr lang="en-US" sz="2000" b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2743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Dr. Dustin  D. Lange</a:t>
            </a:r>
          </a:p>
          <a:p>
            <a:endParaRPr lang="en-US" sz="20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524000" y="152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Thank You Panelists &amp; Attendees</a:t>
            </a:r>
            <a:endParaRPr lang="en-US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457200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college completion rate for student veterans is under</a:t>
            </a:r>
            <a:r>
              <a:rPr lang="en-US" sz="2400" b="1" dirty="0" smtClean="0"/>
              <a:t>…</a:t>
            </a:r>
            <a:endParaRPr lang="en-US" sz="2400" dirty="0"/>
          </a:p>
        </p:txBody>
      </p:sp>
      <p:sp>
        <p:nvSpPr>
          <p:cNvPr id="45058" name="AutoShape 2" descr="Image result for half of our student veterans are fail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0" name="Picture 4" descr="http://1.bp.blogspot.com/-6hyfM6HxdTk/USxg5TTtp3I/AAAAAAAACgI/lfcxLfKtGIw/s1600/Fail+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09800"/>
            <a:ext cx="5843489" cy="3352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000" y="56388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*National Center for Education Statistics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10668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 smtClean="0"/>
              <a:t>53%</a:t>
            </a:r>
            <a:endParaRPr lang="en-US" sz="6600" b="1" dirty="0"/>
          </a:p>
        </p:txBody>
      </p:sp>
      <p:pic>
        <p:nvPicPr>
          <p:cNvPr id="9" name="Picture 8" descr="VTP-Logo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7000" y="4876800"/>
            <a:ext cx="39370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086600" cy="68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to make you a student veteran allies</a:t>
            </a:r>
          </a:p>
          <a:p>
            <a:pPr lvl="1"/>
            <a:endParaRPr lang="en-US" sz="900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2" descr="http://artiden.com/img/2013/12/blog-party-image-my-goal-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6191250" cy="16859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2590800"/>
            <a:ext cx="80010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en-US" dirty="0" smtClean="0"/>
              <a:t> To understand the </a:t>
            </a:r>
            <a:r>
              <a:rPr lang="en-US" dirty="0"/>
              <a:t>key aspects of military culture and </a:t>
            </a:r>
            <a:r>
              <a:rPr lang="en-US" dirty="0" smtClean="0"/>
              <a:t>the challenges/strengths it </a:t>
            </a:r>
          </a:p>
          <a:p>
            <a:pPr fontAlgn="base"/>
            <a:r>
              <a:rPr lang="en-US" dirty="0"/>
              <a:t> </a:t>
            </a:r>
            <a:r>
              <a:rPr lang="en-US" dirty="0" smtClean="0"/>
              <a:t>  presents </a:t>
            </a:r>
            <a:r>
              <a:rPr lang="en-US" dirty="0"/>
              <a:t>for veterans in higher </a:t>
            </a:r>
            <a:r>
              <a:rPr lang="en-US" dirty="0" smtClean="0"/>
              <a:t>education</a:t>
            </a:r>
          </a:p>
          <a:p>
            <a:pPr fontAlgn="base"/>
            <a:endParaRPr lang="en-US" sz="900" dirty="0"/>
          </a:p>
          <a:p>
            <a:pPr fontAlgn="base">
              <a:buFont typeface="Arial" pitchFamily="34" charset="0"/>
              <a:buChar char="•"/>
            </a:pPr>
            <a:r>
              <a:rPr lang="en-US" dirty="0" smtClean="0"/>
              <a:t> To </a:t>
            </a:r>
            <a:r>
              <a:rPr lang="en-US" dirty="0"/>
              <a:t>recognize transitional issues commonly experienced by student </a:t>
            </a:r>
            <a:r>
              <a:rPr lang="en-US" dirty="0" smtClean="0"/>
              <a:t>veterans</a:t>
            </a:r>
          </a:p>
          <a:p>
            <a:pPr fontAlgn="base"/>
            <a:endParaRPr lang="en-US" sz="900" dirty="0"/>
          </a:p>
          <a:p>
            <a:pPr fontAlgn="base">
              <a:buFont typeface="Arial" pitchFamily="34" charset="0"/>
              <a:buChar char="•"/>
            </a:pPr>
            <a:r>
              <a:rPr lang="en-US" dirty="0" smtClean="0"/>
              <a:t> To </a:t>
            </a:r>
            <a:r>
              <a:rPr lang="en-US" dirty="0"/>
              <a:t>identify questions and comments that student veterans find </a:t>
            </a:r>
            <a:r>
              <a:rPr lang="en-US" dirty="0" smtClean="0"/>
              <a:t>offensive</a:t>
            </a:r>
          </a:p>
          <a:p>
            <a:pPr fontAlgn="base"/>
            <a:endParaRPr lang="en-US" sz="900" dirty="0"/>
          </a:p>
          <a:p>
            <a:pPr fontAlgn="base">
              <a:buFont typeface="Arial" pitchFamily="34" charset="0"/>
              <a:buChar char="•"/>
            </a:pPr>
            <a:r>
              <a:rPr lang="en-US" dirty="0" smtClean="0"/>
              <a:t> To </a:t>
            </a:r>
            <a:r>
              <a:rPr lang="en-US" dirty="0"/>
              <a:t>identify resources on campus and within the community available to student </a:t>
            </a:r>
            <a:r>
              <a:rPr lang="en-US" dirty="0" smtClean="0"/>
              <a:t> </a:t>
            </a:r>
          </a:p>
          <a:p>
            <a:pPr fontAlgn="base"/>
            <a:r>
              <a:rPr lang="en-US" dirty="0" smtClean="0"/>
              <a:t>   veterans</a:t>
            </a:r>
          </a:p>
          <a:p>
            <a:pPr fontAlgn="base">
              <a:buFont typeface="Arial" pitchFamily="34" charset="0"/>
              <a:buChar char="•"/>
            </a:pPr>
            <a:r>
              <a:rPr lang="en-US" dirty="0" smtClean="0"/>
              <a:t> To design a FYE program that is strategic and constructive for student veterans</a:t>
            </a:r>
          </a:p>
        </p:txBody>
      </p:sp>
      <p:pic>
        <p:nvPicPr>
          <p:cNvPr id="7" name="Picture 6" descr="VTP-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7000" y="4876800"/>
            <a:ext cx="3937000" cy="2362200"/>
          </a:xfrm>
          <a:prstGeom prst="rect">
            <a:avLst/>
          </a:prstGeom>
        </p:spPr>
      </p:pic>
      <p:pic>
        <p:nvPicPr>
          <p:cNvPr id="19459" name="Picture 3" descr="Image result for cross o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838199"/>
            <a:ext cx="520781" cy="64634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76400" y="304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OUR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38200"/>
            <a:ext cx="7696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VETERAN</a:t>
            </a:r>
            <a:endParaRPr lang="en-US" sz="12000" b="1" cap="none" spc="0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650" name="AutoShape 2" descr="Image result for branches of milit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Image result for branches of milit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4" name="Picture 6" descr="Image result for branches of milit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19400"/>
            <a:ext cx="5257800" cy="329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3716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“I have a student in my class who served in Iraq, should I be concerned?”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31242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“I don’t have any experience with the military or </a:t>
            </a:r>
            <a:r>
              <a:rPr lang="en-US" sz="2400" dirty="0" smtClean="0"/>
              <a:t>veterans, </a:t>
            </a:r>
            <a:r>
              <a:rPr lang="en-US" sz="2400" dirty="0"/>
              <a:t>but I know that many of them have post-traumatic stress and are suicidal.”</a:t>
            </a:r>
          </a:p>
        </p:txBody>
      </p:sp>
      <p:pic>
        <p:nvPicPr>
          <p:cNvPr id="4" name="Picture 3" descr="VTP-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7000" y="4876800"/>
            <a:ext cx="39370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5052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“When I mentioned to my advisor that I was a Marine and served in Afghanistan, she got this look on her face that was strange, like she didn’t know what to say. There was this uncomfortable silence between us.”</a:t>
            </a:r>
          </a:p>
        </p:txBody>
      </p:sp>
      <p:pic>
        <p:nvPicPr>
          <p:cNvPr id="5" name="Picture 4" descr="VTP-Log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5181600"/>
            <a:ext cx="3937000" cy="2362200"/>
          </a:xfrm>
          <a:prstGeom prst="rect">
            <a:avLst/>
          </a:prstGeom>
        </p:spPr>
      </p:pic>
      <p:pic>
        <p:nvPicPr>
          <p:cNvPr id="15362" name="Picture 2" descr="Image result for student veter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8600"/>
            <a:ext cx="4705350" cy="3134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Veterans are </a:t>
            </a:r>
            <a:r>
              <a:rPr lang="en-US" b="1" u="sng" dirty="0" smtClean="0"/>
              <a:t>NOT</a:t>
            </a:r>
            <a:r>
              <a:rPr lang="en-US" b="1" dirty="0" smtClean="0"/>
              <a:t> Broken</a:t>
            </a:r>
            <a:endParaRPr lang="en-US" b="1" dirty="0"/>
          </a:p>
        </p:txBody>
      </p:sp>
      <p:pic>
        <p:nvPicPr>
          <p:cNvPr id="31746" name="Picture 2" descr="Image result for college veter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6477000" cy="4863815"/>
          </a:xfrm>
          <a:prstGeom prst="rect">
            <a:avLst/>
          </a:prstGeom>
          <a:noFill/>
        </p:spPr>
      </p:pic>
      <p:pic>
        <p:nvPicPr>
          <p:cNvPr id="5" name="Picture 4" descr="VTP-Logo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5181600"/>
            <a:ext cx="39370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600" y="2286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Military Culture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381000" y="1219200"/>
            <a:ext cx="51054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en-US" sz="2000" dirty="0" smtClean="0"/>
              <a:t> Basic </a:t>
            </a:r>
            <a:r>
              <a:rPr lang="en-US" sz="2000" dirty="0"/>
              <a:t>training / boot camp (initial </a:t>
            </a:r>
            <a:endParaRPr lang="en-US" sz="2000" dirty="0" smtClean="0"/>
          </a:p>
          <a:p>
            <a:pPr fontAlgn="base"/>
            <a:r>
              <a:rPr lang="en-US" sz="2000" dirty="0"/>
              <a:t> </a:t>
            </a:r>
            <a:r>
              <a:rPr lang="en-US" sz="2000" dirty="0" smtClean="0"/>
              <a:t>  indoctrination </a:t>
            </a:r>
            <a:r>
              <a:rPr lang="en-US" sz="2000" dirty="0"/>
              <a:t>and socialization into military </a:t>
            </a:r>
            <a:r>
              <a:rPr lang="en-US" sz="2000" dirty="0" smtClean="0"/>
              <a:t> </a:t>
            </a:r>
          </a:p>
          <a:p>
            <a:pPr fontAlgn="base"/>
            <a:r>
              <a:rPr lang="en-US" sz="2000" dirty="0"/>
              <a:t> </a:t>
            </a:r>
            <a:r>
              <a:rPr lang="en-US" sz="2000" dirty="0" smtClean="0"/>
              <a:t>  life)</a:t>
            </a:r>
          </a:p>
          <a:p>
            <a:pPr fontAlgn="base"/>
            <a:endParaRPr lang="en-US" sz="500" dirty="0"/>
          </a:p>
          <a:p>
            <a:pPr fontAlgn="base">
              <a:buFont typeface="Arial" pitchFamily="34" charset="0"/>
              <a:buChar char="•"/>
            </a:pPr>
            <a:r>
              <a:rPr lang="en-US" sz="2000" dirty="0" smtClean="0"/>
              <a:t> Regimented </a:t>
            </a:r>
            <a:r>
              <a:rPr lang="en-US" sz="2000" dirty="0"/>
              <a:t>environment (wearing a uniform, </a:t>
            </a:r>
            <a:endParaRPr lang="en-US" sz="2000" dirty="0" smtClean="0"/>
          </a:p>
          <a:p>
            <a:pPr fontAlgn="base"/>
            <a:r>
              <a:rPr lang="en-US" sz="2000" dirty="0"/>
              <a:t> </a:t>
            </a:r>
            <a:r>
              <a:rPr lang="en-US" sz="2000" dirty="0" smtClean="0"/>
              <a:t>  being </a:t>
            </a:r>
            <a:r>
              <a:rPr lang="en-US" sz="2000" dirty="0"/>
              <a:t>on time, physical fitness</a:t>
            </a:r>
            <a:r>
              <a:rPr lang="en-US" sz="2000" dirty="0" smtClean="0"/>
              <a:t>)</a:t>
            </a:r>
          </a:p>
          <a:p>
            <a:pPr fontAlgn="base"/>
            <a:endParaRPr lang="en-US" sz="500" dirty="0"/>
          </a:p>
          <a:p>
            <a:pPr fontAlgn="base">
              <a:buFont typeface="Arial" pitchFamily="34" charset="0"/>
              <a:buChar char="•"/>
            </a:pPr>
            <a:r>
              <a:rPr lang="en-US" sz="2000" dirty="0" smtClean="0"/>
              <a:t> Chain </a:t>
            </a:r>
            <a:r>
              <a:rPr lang="en-US" sz="2000" dirty="0"/>
              <a:t>of Command (accustomed to </a:t>
            </a:r>
            <a:endParaRPr lang="en-US" sz="2000" dirty="0" smtClean="0"/>
          </a:p>
          <a:p>
            <a:pPr fontAlgn="base"/>
            <a:r>
              <a:rPr lang="en-US" sz="2000" dirty="0"/>
              <a:t> </a:t>
            </a:r>
            <a:r>
              <a:rPr lang="en-US" sz="2000" dirty="0" smtClean="0"/>
              <a:t>  organizational </a:t>
            </a:r>
            <a:r>
              <a:rPr lang="en-US" sz="2000" dirty="0"/>
              <a:t>hierarchy</a:t>
            </a:r>
            <a:r>
              <a:rPr lang="en-US" sz="2000" dirty="0" smtClean="0"/>
              <a:t>)</a:t>
            </a:r>
          </a:p>
          <a:p>
            <a:pPr fontAlgn="base"/>
            <a:endParaRPr lang="en-US" sz="500" dirty="0"/>
          </a:p>
          <a:p>
            <a:pPr fontAlgn="base">
              <a:buFont typeface="Arial" pitchFamily="34" charset="0"/>
              <a:buChar char="•"/>
            </a:pPr>
            <a:r>
              <a:rPr lang="en-US" sz="2000" dirty="0" smtClean="0"/>
              <a:t> Emphasis </a:t>
            </a:r>
            <a:r>
              <a:rPr lang="en-US" sz="2000" dirty="0"/>
              <a:t>on toughness and adaptability (not </a:t>
            </a:r>
            <a:endParaRPr lang="en-US" sz="2000" dirty="0" smtClean="0"/>
          </a:p>
          <a:p>
            <a:pPr fontAlgn="base"/>
            <a:r>
              <a:rPr lang="en-US" sz="2000" dirty="0"/>
              <a:t> </a:t>
            </a:r>
            <a:r>
              <a:rPr lang="en-US" sz="2000" dirty="0" smtClean="0"/>
              <a:t>  complaining</a:t>
            </a:r>
            <a:r>
              <a:rPr lang="en-US" sz="2000" dirty="0"/>
              <a:t>, working long &amp; irregular hours</a:t>
            </a:r>
            <a:r>
              <a:rPr lang="en-US" sz="2000" dirty="0" smtClean="0"/>
              <a:t>)</a:t>
            </a:r>
          </a:p>
          <a:p>
            <a:pPr fontAlgn="base"/>
            <a:endParaRPr lang="en-US" sz="500" dirty="0"/>
          </a:p>
          <a:p>
            <a:pPr fontAlgn="base">
              <a:buFont typeface="Arial" pitchFamily="34" charset="0"/>
              <a:buChar char="•"/>
            </a:pPr>
            <a:r>
              <a:rPr lang="en-US" sz="2000" dirty="0" smtClean="0"/>
              <a:t> Separation </a:t>
            </a:r>
            <a:r>
              <a:rPr lang="en-US" sz="2000" dirty="0"/>
              <a:t>from family (deployments, field </a:t>
            </a:r>
            <a:endParaRPr lang="en-US" sz="2000" dirty="0" smtClean="0"/>
          </a:p>
          <a:p>
            <a:pPr fontAlgn="base"/>
            <a:r>
              <a:rPr lang="en-US" sz="2000" dirty="0"/>
              <a:t> </a:t>
            </a:r>
            <a:r>
              <a:rPr lang="en-US" sz="2000" dirty="0" smtClean="0"/>
              <a:t>  training</a:t>
            </a:r>
            <a:r>
              <a:rPr lang="en-US" sz="2000" dirty="0"/>
              <a:t>, moving every few years</a:t>
            </a:r>
            <a:r>
              <a:rPr lang="en-US" sz="2000" dirty="0" smtClean="0"/>
              <a:t>)</a:t>
            </a:r>
          </a:p>
          <a:p>
            <a:pPr fontAlgn="base"/>
            <a:endParaRPr lang="en-US" sz="500" dirty="0"/>
          </a:p>
          <a:p>
            <a:pPr fontAlgn="base">
              <a:buFont typeface="Arial" pitchFamily="34" charset="0"/>
              <a:buChar char="•"/>
            </a:pPr>
            <a:r>
              <a:rPr lang="en-US" sz="2000" dirty="0" smtClean="0"/>
              <a:t> Hazardous </a:t>
            </a:r>
            <a:r>
              <a:rPr lang="en-US" sz="2000" dirty="0"/>
              <a:t>work conditions (possibility of </a:t>
            </a:r>
            <a:endParaRPr lang="en-US" sz="2000" dirty="0" smtClean="0"/>
          </a:p>
          <a:p>
            <a:pPr fontAlgn="base"/>
            <a:r>
              <a:rPr lang="en-US" sz="2000" dirty="0" smtClean="0"/>
              <a:t>  danger</a:t>
            </a:r>
            <a:r>
              <a:rPr lang="en-US" sz="2000" dirty="0"/>
              <a:t>, injury &amp; death)</a:t>
            </a:r>
          </a:p>
        </p:txBody>
      </p:sp>
      <p:pic>
        <p:nvPicPr>
          <p:cNvPr id="21506" name="Picture 2" descr="Image result for boot ca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33400"/>
            <a:ext cx="2495550" cy="1828800"/>
          </a:xfrm>
          <a:prstGeom prst="rect">
            <a:avLst/>
          </a:prstGeom>
          <a:noFill/>
        </p:spPr>
      </p:pic>
      <p:sp>
        <p:nvSpPr>
          <p:cNvPr id="21508" name="AutoShape 4" descr="Image result for military 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Image result for military 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4" name="Picture 10" descr="Image result for military li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057400"/>
            <a:ext cx="3048000" cy="1681163"/>
          </a:xfrm>
          <a:prstGeom prst="rect">
            <a:avLst/>
          </a:prstGeom>
          <a:noFill/>
        </p:spPr>
      </p:pic>
      <p:pic>
        <p:nvPicPr>
          <p:cNvPr id="21512" name="Picture 8" descr="Image result for military li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81400"/>
            <a:ext cx="2971800" cy="1981200"/>
          </a:xfrm>
          <a:prstGeom prst="rect">
            <a:avLst/>
          </a:prstGeom>
          <a:noFill/>
        </p:spPr>
      </p:pic>
      <p:pic>
        <p:nvPicPr>
          <p:cNvPr id="9" name="Picture 8" descr="VTP-Logo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5181600"/>
            <a:ext cx="3937000" cy="2362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830</Words>
  <Application>Microsoft Office PowerPoint</Application>
  <PresentationFormat>On-screen Show (4:3)</PresentationFormat>
  <Paragraphs>132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I am a coach</vt:lpstr>
      <vt:lpstr>Slide 3</vt:lpstr>
      <vt:lpstr>Slide 4</vt:lpstr>
      <vt:lpstr>Slide 5</vt:lpstr>
      <vt:lpstr>Slide 6</vt:lpstr>
      <vt:lpstr>Slide 7</vt:lpstr>
      <vt:lpstr>Veterans are NOT Broken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Terry</dc:creator>
  <cp:lastModifiedBy>Terry</cp:lastModifiedBy>
  <cp:revision>83</cp:revision>
  <dcterms:created xsi:type="dcterms:W3CDTF">2016-11-08T19:05:53Z</dcterms:created>
  <dcterms:modified xsi:type="dcterms:W3CDTF">2017-02-04T17:07:43Z</dcterms:modified>
</cp:coreProperties>
</file>